
<file path=[Content_Types].xml><?xml version="1.0" encoding="utf-8"?>
<Types xmlns="http://schemas.openxmlformats.org/package/2006/content-types">
  <Default Extension="xml" ContentType="application/xml"/>
  <Default Extension="rels" ContentType="application/vnd.openxmlformats-package.relationships+xml"/>
  <Default Extension="svg" ContentType="image/svg+xml"/>
  <Default Extension="png" ContentType="image/png"/>
  <Default Extension="jpg" ContentType="image/jpeg"/>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notesMaster" Target="notesMasters/notesMaster1.xml" /><Relationship Id="rId20" Type="http://schemas.openxmlformats.org/officeDocument/2006/relationships/viewProps" Target="viewProps.xml" /><Relationship Id="rId19" Type="http://schemas.openxmlformats.org/officeDocument/2006/relationships/presProps" Target="presProps.xml" /><Relationship Id="rId1" Type="http://schemas.openxmlformats.org/officeDocument/2006/relationships/slideMaster" Target="slideMasters/slideMaster1.xml" /><Relationship Id="rId22" Type="http://schemas.openxmlformats.org/officeDocument/2006/relationships/tableStyles" Target="tableStyles.xml" /><Relationship Id="rId2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Auch hier ist wieder das Padlet ganz am Anfang da, um zu sehen, dass alle Zugriff darauf haben.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Nochmals die tabelle die zeigt, dass es sich hier um ein Ordnung handelt. I&gt;C&gt;A&gt;P. Und dass ihre Behauptungen auf einer Metanalyse fussen. Diese ist jedoch umstritten, wie fairerweise alle Metastudien etwas umstritten sind.</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Kurze Diskussion wie Lektionen geplant werden. In welcher Reihenfolge man vorgeht.</a:t>
            </a:r>
          </a:p>
          <a:p>
            <a:pPr lvl="0" indent="0" marL="0">
              <a:buNone/>
            </a:pPr>
          </a:p>
          <a:p>
            <a:pPr lvl="0" indent="0" marL="0">
              <a:buNone/>
            </a:pPr>
            <a:r>
              <a:rPr/>
              <a:t>Es gibt das Henne und Ei Problem. Wer behauptet, dass Medien zuletzt kommen irrt. Medien schaffen einen Möglichkeitsraum und wir müssen Medien auswählen.</a:t>
            </a:r>
          </a:p>
          <a:p>
            <a:pPr lvl="0" indent="0" marL="0">
              <a:buNone/>
            </a:pPr>
          </a:p>
          <a:p>
            <a:pPr lvl="0" indent="0" marL="0">
              <a:buNone/>
            </a:pPr>
            <a:r>
              <a:rPr/>
              <a:t>Die wahrscheinlich korrekteste Antwort ist, dass gute Medienarbeit bei Erfahrung beginnt.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i="1"/>
              <a:t>Kommentar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Rackwitz möchte Missverständnisse klären, kreiert aber selbst welche. Er möchte erklären was Gamification ist, es geht nicht um Oberflächenmerkmale von “Games” sondern um Tiefenmerkmale. Was er hier aber suggeriert, in Anlehnung auf die Motivationstheorie von Deci und Ryan (2002) ist, dass intrinsische Motivation besser ist als extrensische. Das ist meines Erachtens eine Fehlinterpretation ihrer Theorie. Wo kommt das her? (nächste Slide)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Am Anfang die Frage, wer diese Person ist. Mykhailo Fedorov, ab 2019 Minister der digitalen Transformation, dann 2023 Minister der Innovation, Bildung und Wissenschaften, ab 2026 dann Verteidigungsminister der Ukraine. Sehr erfolgreich mit einem Punktesystem, Soldaten sammeln Punkte wenn sie nachweislich Ziele erreichen und können diese Punkte bei https://market-brave1.delta.mil.gov.ua/ eintauschen gegen Kriegsgerät.</a:t>
            </a:r>
          </a:p>
          <a:p>
            <a:pPr lvl="0" indent="0" marL="0">
              <a:buNone/>
            </a:pPr>
          </a:p>
          <a:p>
            <a:pPr lvl="0" indent="0" marL="0">
              <a:buNone/>
            </a:pPr>
            <a:r>
              <a:rPr/>
              <a:t>Gamification dient hier als Mittel zum Zweck, es geht darum verlässliche Daten zu haben.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Link ist die Amotivation, aber die X-Achse ist nicht die steigende Motivation, sondern der Grad an Selbstbestimmung. Dieser ist gemäss ihrer Theorie ein Faktor von mehreren, welcher Motivation verstärkt. Anders: Stellt euch die Frage, wer ist motivierter, Zwangsarbeiter beim Apple-Zulieferer Foxconn oder ihr?</a:t>
            </a:r>
          </a:p>
          <a:p>
            <a:pPr lvl="0" indent="0" marL="0">
              <a:buNone/>
            </a:pPr>
          </a:p>
          <a:p>
            <a:pPr lvl="0" indent="0" marL="0">
              <a:buNone/>
            </a:pPr>
            <a:r>
              <a:rPr/>
              <a:t>Wo kommt der Wunsch nach intrinsischer Motivation her? Live-Long-Learning Initiative. Teach a man how to fish etc.</a:t>
            </a:r>
          </a:p>
          <a:p>
            <a:pPr lvl="0" indent="0" marL="0">
              <a:buNone/>
            </a:pPr>
          </a:p>
          <a:p>
            <a:pPr lvl="0" indent="0" marL="0">
              <a:buNone/>
            </a:pPr>
            <a:r>
              <a:rPr/>
              <a:t>Diskussion, wie macht ihr das bei euren Lernenden?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Auch hier eine Erinnerung an das Original. Anderson und Krathwohl schreiben es weniger deutlich, aber Bloom 1956 behauptet klar, dass die Stufen aufbauend sind. Ohne Knowledge keine Comprehension. Es ist unklar ob das über die ganze Schullaufbahn ist (Primar tief, Gymnasium hoch, Universität die obersten) oder pro Thema tief einsteigen und hoch enden. Wie seht ihr das?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Motivation, Gamification oder Learning Analytics sind eventuell nur ein Mittel zum Zweck. Der Zweck ist dabei unklar definiert: irgendwas mit Lehrplan. Hier geht es darum sich Gedanken zu machen wie diese drei Ansätze (Motivation, Gamification oder “nur” Learning Analytics) ineinandergreifen.</a:t>
            </a:r>
          </a:p>
          <a:p>
            <a:pPr lvl="0" indent="0" marL="0">
              <a:buNone/>
            </a:pPr>
          </a:p>
          <a:p>
            <a:pPr lvl="0" indent="0" marL="0">
              <a:buNone/>
            </a:pPr>
            <a:r>
              <a:rPr/>
              <a:t>Auch ansprechen kann man dabei Lernplattformen wie z.B. LearningView.</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phbern-title-background.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HBern title background"/>
          <p:cNvPicPr>
            <a:picLocks noChangeAspect="1"/>
          </p:cNvPicPr>
          <p:nvPr/>
        </p:nvPicPr>
        <p:blipFill>
          <a:blip r:embed="rId2"/>
          <a:stretch>
            <a:fillRect/>
          </a:stretch>
        </p:blipFill>
        <p:spPr>
          <a:xfrm>
            <a:off x="0" y="0"/>
            <a:ext cx="9144000" cy="5143500"/>
          </a:xfrm>
          <a:prstGeom prst="rect">
            <a:avLst/>
          </a:prstGeom>
        </p:spPr>
      </p:pic>
      <p:sp>
        <p:nvSpPr>
          <p:cNvPr id="2" name="Title 1"/>
          <p:cNvSpPr>
            <a:spLocks noGrp="1"/>
          </p:cNvSpPr>
          <p:nvPr>
            <p:ph type="ctrTitle"/>
          </p:nvPr>
        </p:nvSpPr>
        <p:spPr>
          <a:xfrm>
            <a:off x="422031" y="1601625"/>
            <a:ext cx="7848600" cy="1402174"/>
          </a:xfrm>
        </p:spPr>
        <p:txBody>
          <a:bodyPr/>
          <a:lstStyle/>
          <a:p>
            <a:r>
              <a:rPr lang="en-US" sz="3100" b="1" u="sng" cap="all">
                <a:solidFill>
                  <a:srgbClr val="000000"/>
                </a:solidFill>
                <a:latin typeface="Arial"/>
              </a:rPr>
              <a:t>Click to edit Master title style</a:t>
            </a:r>
          </a:p>
        </p:txBody>
      </p:sp>
      <p:sp>
        <p:nvSpPr>
          <p:cNvPr id="3" name="Subtitle 2"/>
          <p:cNvSpPr>
            <a:spLocks noGrp="1"/>
          </p:cNvSpPr>
          <p:nvPr>
            <p:ph type="subTitle" idx="1"/>
          </p:nvPr>
        </p:nvSpPr>
        <p:spPr>
          <a:xfrm>
            <a:off x="422030" y="3041786"/>
            <a:ext cx="7848599" cy="394059"/>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z="1500" b="1">
                <a:solidFill>
                  <a:srgbClr val="000000"/>
                </a:solidFill>
                <a:latin typeface="Arial"/>
              </a:rPr>
              <a:t>Click to edit Master subtitle style</a:t>
            </a:r>
          </a:p>
        </p:txBody>
      </p:sp>
      <p:sp>
        <p:nvSpPr>
          <p:cNvPr id="4" name="Date Placeholder 3"/>
          <p:cNvSpPr>
            <a:spLocks noGrp="1"/>
          </p:cNvSpPr>
          <p:nvPr>
            <p:ph type="dt" sz="half" idx="10"/>
          </p:nvPr>
        </p:nvSpPr>
        <p:spPr>
          <a:xfrm>
            <a:off x="422031" y="1049288"/>
            <a:ext cx="7848600" cy="514350"/>
          </a:xfrm>
        </p:spPr>
        <p:txBody>
          <a:bodyPr/>
          <a:lstStyle/>
          <a:p>
            <a:fld id="{241EB5C9-1307-BA42-ABA2-0BC069CD8E7F}" type="datetimeFigureOut">
              <a:rPr lang="en-US" smtClean="0" sz="1600" b="0">
                <a:solidFill>
                  <a:srgbClr val="AD0101"/>
                </a:solidFill>
                <a:latin typeface="Arial"/>
              </a:rPr>
              <a:t>1/2/22</a:t>
            </a:fld>
            <a:endParaRPr lang="en-US" sz="1600" b="0">
              <a:solidFill>
                <a:srgbClr val="AD0101"/>
              </a:solidFill>
              <a:latin typeface="Arial"/>
            </a:endParaRP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r>
              <a:rPr lang="en-US" sz="2000" b="1">
                <a:solidFill>
                  <a:srgbClr val="000000"/>
                </a:solidFill>
                <a:latin typeface="Arial"/>
              </a:rPr>
              <a:t>Click to edit Master title style</a:t>
            </a:r>
          </a:p>
        </p:txBody>
      </p:sp>
      <p:sp>
        <p:nvSpPr>
          <p:cNvPr id="3" name="Content Placeholder 2"/>
          <p:cNvSpPr>
            <a:spLocks noGrp="1"/>
          </p:cNvSpPr>
          <p:nvPr>
            <p:ph idx="1"/>
          </p:nvPr>
        </p:nvSpPr>
        <p:spPr>
          <a:xfrm>
            <a:off x="422031" y="857250"/>
            <a:ext cx="8299938" cy="3682288"/>
          </a:xfrm>
        </p:spPr>
        <p:txBody>
          <a:bodyPr/>
          <a:lstStyle/>
          <a:p>
            <a:pPr lvl="0"/>
            <a:r>
              <a:rPr lang="en-US" sz="1800" b="0">
                <a:solidFill>
                  <a:srgbClr val="000000"/>
                </a:solidFill>
                <a:latin typeface="Arial"/>
              </a:rPr>
              <a:t>Click to edit Master text styles</a:t>
            </a:r>
          </a:p>
          <a:p>
            <a:pPr lvl="1"/>
            <a:r>
              <a:rPr lang="en-US" sz="1800" b="0">
                <a:solidFill>
                  <a:srgbClr val="000000"/>
                </a:solidFill>
                <a:latin typeface="Arial"/>
              </a:rPr>
              <a:t>Second level</a:t>
            </a:r>
          </a:p>
          <a:p>
            <a:pPr lvl="2"/>
            <a:r>
              <a:rPr lang="en-US" sz="1800" b="0">
                <a:solidFill>
                  <a:srgbClr val="000000"/>
                </a:solidFill>
                <a:latin typeface="Arial"/>
              </a:rPr>
              <a:t>Third level</a:t>
            </a:r>
          </a:p>
          <a:p>
            <a:pPr lvl="3"/>
            <a:r>
              <a:rPr lang="en-US" sz="1800" b="0">
                <a:solidFill>
                  <a:srgbClr val="000000"/>
                </a:solidFill>
                <a:latin typeface="Arial"/>
              </a:rPr>
              <a:t>Fourth level</a:t>
            </a:r>
          </a:p>
          <a:p>
            <a:pPr lvl="4"/>
            <a:r>
              <a:rPr lang="en-US" sz="1800" b="0">
                <a:solidFill>
                  <a:srgbClr val="000000"/>
                </a:solidFill>
                <a:latin typeface="Arial"/>
              </a:rPr>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
        <p:nvSpPr>
          <p:cNvPr id="7" name="PHBern bottom rule"/>
          <p:cNvSpPr/>
          <p:nvPr/>
        </p:nvSpPr>
        <p:spPr>
          <a:xfrm>
            <a:off x="422031" y="4804000"/>
            <a:ext cx="8299938" cy="0"/>
          </a:xfrm>
          <a:prstGeom prst="rect">
            <a:avLst/>
          </a:prstGeom>
          <a:noFill/>
          <a:ln w="9525">
            <a:solidFill>
              <a:srgbClr val="D0D0D0"/>
            </a:solidFill>
          </a:ln>
        </p:spPr>
      </p:sp>
      <p:sp>
        <p:nvSpPr>
          <p:cNvPr id="8"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nchor="t"/>
          <a:lstStyle>
            <a:lvl1pPr algn="l">
              <a:defRPr sz="3000" b="1" cap="all"/>
            </a:lvl1pPr>
          </a:lstStyle>
          <a:p>
            <a:r>
              <a:rPr lang="en-US" sz="2000" b="1">
                <a:solidFill>
                  <a:srgbClr val="000000"/>
                </a:solidFill>
                <a:latin typeface="Arial"/>
              </a:rPr>
              <a:t>Click to edit Master title style</a:t>
            </a:r>
          </a:p>
        </p:txBody>
      </p:sp>
      <p:sp>
        <p:nvSpPr>
          <p:cNvPr id="3" name="Text Placeholder 2"/>
          <p:cNvSpPr>
            <a:spLocks noGrp="1"/>
          </p:cNvSpPr>
          <p:nvPr>
            <p:ph type="body" idx="1"/>
          </p:nvPr>
        </p:nvSpPr>
        <p:spPr>
          <a:xfrm>
            <a:off x="422031" y="857250"/>
            <a:ext cx="8299938" cy="3682288"/>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z="1800" b="0">
                <a:solidFill>
                  <a:srgbClr val="000000"/>
                </a:solidFill>
                <a:latin typeface="Arial"/>
              </a:rPr>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
        <p:nvSpPr>
          <p:cNvPr id="7" name="PHBern bottom rule"/>
          <p:cNvSpPr/>
          <p:nvPr/>
        </p:nvSpPr>
        <p:spPr>
          <a:xfrm>
            <a:off x="422031" y="4804000"/>
            <a:ext cx="8299938" cy="0"/>
          </a:xfrm>
          <a:prstGeom prst="rect">
            <a:avLst/>
          </a:prstGeom>
          <a:noFill/>
          <a:ln w="9525">
            <a:solidFill>
              <a:srgbClr val="D0D0D0"/>
            </a:solidFill>
          </a:ln>
        </p:spPr>
      </p:sp>
      <p:sp>
        <p:nvSpPr>
          <p:cNvPr id="8"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r>
              <a:rPr lang="en-US" sz="2000" b="1">
                <a:solidFill>
                  <a:srgbClr val="000000"/>
                </a:solidFill>
                <a:latin typeface="Arial"/>
              </a:rPr>
              <a:t>Click to edit Master title style</a:t>
            </a:r>
          </a:p>
        </p:txBody>
      </p:sp>
      <p:sp>
        <p:nvSpPr>
          <p:cNvPr id="3" name="Content Placeholder 2"/>
          <p:cNvSpPr>
            <a:spLocks noGrp="1"/>
          </p:cNvSpPr>
          <p:nvPr>
            <p:ph sz="half" idx="1"/>
          </p:nvPr>
        </p:nvSpPr>
        <p:spPr>
          <a:xfrm>
            <a:off x="422031" y="857250"/>
            <a:ext cx="4005953" cy="3682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z="1800" b="0">
                <a:solidFill>
                  <a:srgbClr val="000000"/>
                </a:solidFill>
                <a:latin typeface="Arial"/>
              </a:rPr>
              <a:t>Click to edit Master text styles</a:t>
            </a:r>
          </a:p>
          <a:p>
            <a:pPr lvl="1"/>
            <a:r>
              <a:rPr lang="en-US" sz="1800" b="0">
                <a:solidFill>
                  <a:srgbClr val="000000"/>
                </a:solidFill>
                <a:latin typeface="Arial"/>
              </a:rPr>
              <a:t>Second level</a:t>
            </a:r>
          </a:p>
          <a:p>
            <a:pPr lvl="2"/>
            <a:r>
              <a:rPr lang="en-US" sz="1800" b="0">
                <a:solidFill>
                  <a:srgbClr val="000000"/>
                </a:solidFill>
                <a:latin typeface="Arial"/>
              </a:rPr>
              <a:t>Third level</a:t>
            </a:r>
          </a:p>
          <a:p>
            <a:pPr lvl="3"/>
            <a:r>
              <a:rPr lang="en-US" sz="1800" b="0">
                <a:solidFill>
                  <a:srgbClr val="000000"/>
                </a:solidFill>
                <a:latin typeface="Arial"/>
              </a:rPr>
              <a:t>Fourth level</a:t>
            </a:r>
          </a:p>
          <a:p>
            <a:pPr lvl="4"/>
            <a:r>
              <a:rPr lang="en-US" sz="1800" b="0">
                <a:solidFill>
                  <a:srgbClr val="000000"/>
                </a:solidFill>
                <a:latin typeface="Arial"/>
              </a:rPr>
              <a:t>Fifth level</a:t>
            </a:r>
          </a:p>
        </p:txBody>
      </p:sp>
      <p:sp>
        <p:nvSpPr>
          <p:cNvPr id="4" name="Content Placeholder 3"/>
          <p:cNvSpPr>
            <a:spLocks noGrp="1"/>
          </p:cNvSpPr>
          <p:nvPr>
            <p:ph sz="half" idx="2"/>
          </p:nvPr>
        </p:nvSpPr>
        <p:spPr>
          <a:xfrm>
            <a:off x="4716016" y="857250"/>
            <a:ext cx="4005953" cy="3682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z="1800" b="0">
                <a:solidFill>
                  <a:srgbClr val="000000"/>
                </a:solidFill>
                <a:latin typeface="Arial"/>
              </a:rPr>
              <a:t>Click to edit Master text styles</a:t>
            </a:r>
          </a:p>
          <a:p>
            <a:pPr lvl="1"/>
            <a:r>
              <a:rPr lang="en-US" sz="1800" b="0">
                <a:solidFill>
                  <a:srgbClr val="000000"/>
                </a:solidFill>
                <a:latin typeface="Arial"/>
              </a:rPr>
              <a:t>Second level</a:t>
            </a:r>
          </a:p>
          <a:p>
            <a:pPr lvl="2"/>
            <a:r>
              <a:rPr lang="en-US" sz="1800" b="0">
                <a:solidFill>
                  <a:srgbClr val="000000"/>
                </a:solidFill>
                <a:latin typeface="Arial"/>
              </a:rPr>
              <a:t>Third level</a:t>
            </a:r>
          </a:p>
          <a:p>
            <a:pPr lvl="3"/>
            <a:r>
              <a:rPr lang="en-US" sz="1800" b="0">
                <a:solidFill>
                  <a:srgbClr val="000000"/>
                </a:solidFill>
                <a:latin typeface="Arial"/>
              </a:rPr>
              <a:t>Fourth level</a:t>
            </a:r>
          </a:p>
          <a:p>
            <a:pPr lvl="4"/>
            <a:r>
              <a:rPr lang="en-US" sz="1800" b="0">
                <a:solidFill>
                  <a:srgbClr val="000000"/>
                </a:solidFill>
                <a:latin typeface="Arial"/>
              </a:rPr>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
        <p:nvSpPr>
          <p:cNvPr id="8" name="PHBern bottom rule"/>
          <p:cNvSpPr/>
          <p:nvPr/>
        </p:nvSpPr>
        <p:spPr>
          <a:xfrm>
            <a:off x="422031" y="4804000"/>
            <a:ext cx="8299938" cy="0"/>
          </a:xfrm>
          <a:prstGeom prst="rect">
            <a:avLst/>
          </a:prstGeom>
          <a:noFill/>
          <a:ln w="9525">
            <a:solidFill>
              <a:srgbClr val="D0D0D0"/>
            </a:solidFill>
          </a:ln>
        </p:spPr>
      </p:sp>
      <p:sp>
        <p:nvSpPr>
          <p:cNvPr id="9"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lvl1pPr>
              <a:defRPr/>
            </a:lvl1pPr>
          </a:lstStyle>
          <a:p>
            <a:r>
              <a:rPr lang="en-US" sz="2000" b="1">
                <a:solidFill>
                  <a:srgbClr val="000000"/>
                </a:solidFill>
                <a:latin typeface="Arial"/>
              </a:rPr>
              <a:t>Click to edit Master title style</a:t>
            </a:r>
          </a:p>
        </p:txBody>
      </p:sp>
      <p:sp>
        <p:nvSpPr>
          <p:cNvPr id="3" name="Text Placeholder 2"/>
          <p:cNvSpPr>
            <a:spLocks noGrp="1"/>
          </p:cNvSpPr>
          <p:nvPr>
            <p:ph type="body" idx="1"/>
          </p:nvPr>
        </p:nvSpPr>
        <p:spPr>
          <a:xfrm>
            <a:off x="422031" y="857250"/>
            <a:ext cx="4005953" cy="3682288"/>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z="1800" b="0">
                <a:solidFill>
                  <a:srgbClr val="000000"/>
                </a:solidFill>
                <a:latin typeface="Arial"/>
              </a:rPr>
              <a:t>Click to edit Master text styles</a:t>
            </a:r>
          </a:p>
        </p:txBody>
      </p:sp>
      <p:sp>
        <p:nvSpPr>
          <p:cNvPr id="4" name="Content Placeholder 3"/>
          <p:cNvSpPr>
            <a:spLocks noGrp="1"/>
          </p:cNvSpPr>
          <p:nvPr>
            <p:ph sz="half" idx="2"/>
          </p:nvPr>
        </p:nvSpPr>
        <p:spPr>
          <a:xfrm>
            <a:off x="4716016" y="857250"/>
            <a:ext cx="4005953" cy="3682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z="1800" b="0">
                <a:solidFill>
                  <a:srgbClr val="000000"/>
                </a:solidFill>
                <a:latin typeface="Arial"/>
              </a:rPr>
              <a:t>Click to edit Master text styles</a:t>
            </a:r>
          </a:p>
          <a:p>
            <a:pPr lvl="1"/>
            <a:r>
              <a:rPr lang="en-US" sz="1800" b="0">
                <a:solidFill>
                  <a:srgbClr val="000000"/>
                </a:solidFill>
                <a:latin typeface="Arial"/>
              </a:rPr>
              <a:t>Second level</a:t>
            </a:r>
          </a:p>
          <a:p>
            <a:pPr lvl="2"/>
            <a:r>
              <a:rPr lang="en-US" sz="1800" b="0">
                <a:solidFill>
                  <a:srgbClr val="000000"/>
                </a:solidFill>
                <a:latin typeface="Arial"/>
              </a:rPr>
              <a:t>Third level</a:t>
            </a:r>
          </a:p>
          <a:p>
            <a:pPr lvl="3"/>
            <a:r>
              <a:rPr lang="en-US" sz="1800" b="0">
                <a:solidFill>
                  <a:srgbClr val="000000"/>
                </a:solidFill>
                <a:latin typeface="Arial"/>
              </a:rPr>
              <a:t>Fourth level</a:t>
            </a:r>
          </a:p>
          <a:p>
            <a:pPr lvl="4"/>
            <a:r>
              <a:rPr lang="en-US" sz="1800" b="0">
                <a:solidFill>
                  <a:srgbClr val="000000"/>
                </a:solidFill>
                <a:latin typeface="Arial"/>
              </a:rPr>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
        <p:nvSpPr>
          <p:cNvPr id="10" name="PHBern bottom rule"/>
          <p:cNvSpPr/>
          <p:nvPr/>
        </p:nvSpPr>
        <p:spPr>
          <a:xfrm>
            <a:off x="422031" y="4804000"/>
            <a:ext cx="8299938" cy="0"/>
          </a:xfrm>
          <a:prstGeom prst="rect">
            <a:avLst/>
          </a:prstGeom>
          <a:noFill/>
          <a:ln w="9525">
            <a:solidFill>
              <a:srgbClr val="D0D0D0"/>
            </a:solidFill>
          </a:ln>
        </p:spPr>
      </p:sp>
      <p:sp>
        <p:nvSpPr>
          <p:cNvPr id="11"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r>
              <a:rPr lang="en-US" sz="2000" b="1">
                <a:solidFill>
                  <a:srgbClr val="000000"/>
                </a:solidFill>
                <a:latin typeface="Arial"/>
              </a:rPr>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
        <p:nvSpPr>
          <p:cNvPr id="6" name="PHBern bottom rule"/>
          <p:cNvSpPr/>
          <p:nvPr/>
        </p:nvSpPr>
        <p:spPr>
          <a:xfrm>
            <a:off x="422031" y="4804000"/>
            <a:ext cx="8299938" cy="0"/>
          </a:xfrm>
          <a:prstGeom prst="rect">
            <a:avLst/>
          </a:prstGeom>
          <a:noFill/>
          <a:ln w="9525">
            <a:solidFill>
              <a:srgbClr val="D0D0D0"/>
            </a:solidFill>
          </a:ln>
        </p:spPr>
      </p:sp>
      <p:sp>
        <p:nvSpPr>
          <p:cNvPr id="7"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
        <p:nvSpPr>
          <p:cNvPr id="5" name="PHBern bottom rule"/>
          <p:cNvSpPr/>
          <p:nvPr/>
        </p:nvSpPr>
        <p:spPr>
          <a:xfrm>
            <a:off x="422031" y="4804000"/>
            <a:ext cx="8299938" cy="0"/>
          </a:xfrm>
          <a:prstGeom prst="rect">
            <a:avLst/>
          </a:prstGeom>
          <a:noFill/>
          <a:ln w="9525">
            <a:solidFill>
              <a:srgbClr val="D0D0D0"/>
            </a:solidFill>
          </a:ln>
        </p:spPr>
      </p:sp>
      <p:sp>
        <p:nvSpPr>
          <p:cNvPr id="6"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nchor="b"/>
          <a:lstStyle>
            <a:lvl1pPr algn="l">
              <a:defRPr sz="1500" b="1"/>
            </a:lvl1pPr>
          </a:lstStyle>
          <a:p>
            <a:r>
              <a:rPr lang="en-US" sz="2000" b="1">
                <a:solidFill>
                  <a:srgbClr val="000000"/>
                </a:solidFill>
                <a:latin typeface="Arial"/>
              </a:rPr>
              <a:t>Click to edit Master title style</a:t>
            </a:r>
          </a:p>
        </p:txBody>
      </p:sp>
      <p:sp>
        <p:nvSpPr>
          <p:cNvPr id="3" name="Content Placeholder 2"/>
          <p:cNvSpPr>
            <a:spLocks noGrp="1"/>
          </p:cNvSpPr>
          <p:nvPr>
            <p:ph idx="1"/>
          </p:nvPr>
        </p:nvSpPr>
        <p:spPr>
          <a:xfrm>
            <a:off x="422031" y="857250"/>
            <a:ext cx="8299938" cy="368228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z="1800" b="0">
                <a:solidFill>
                  <a:srgbClr val="000000"/>
                </a:solidFill>
                <a:latin typeface="Arial"/>
              </a:rPr>
              <a:t>Click to edit Master text styles</a:t>
            </a:r>
          </a:p>
          <a:p>
            <a:pPr lvl="1"/>
            <a:r>
              <a:rPr lang="en-US" sz="1800" b="0">
                <a:solidFill>
                  <a:srgbClr val="000000"/>
                </a:solidFill>
                <a:latin typeface="Arial"/>
              </a:rPr>
              <a:t>Second level</a:t>
            </a:r>
          </a:p>
          <a:p>
            <a:pPr lvl="2"/>
            <a:r>
              <a:rPr lang="en-US" sz="1800" b="0">
                <a:solidFill>
                  <a:srgbClr val="000000"/>
                </a:solidFill>
                <a:latin typeface="Arial"/>
              </a:rPr>
              <a:t>Third level</a:t>
            </a:r>
          </a:p>
          <a:p>
            <a:pPr lvl="3"/>
            <a:r>
              <a:rPr lang="en-US" sz="1800" b="0">
                <a:solidFill>
                  <a:srgbClr val="000000"/>
                </a:solidFill>
                <a:latin typeface="Arial"/>
              </a:rPr>
              <a:t>Fourth level</a:t>
            </a:r>
          </a:p>
          <a:p>
            <a:pPr lvl="4"/>
            <a:r>
              <a:rPr lang="en-US" sz="1800" b="0">
                <a:solidFill>
                  <a:srgbClr val="000000"/>
                </a:solidFill>
                <a:latin typeface="Arial"/>
              </a:rPr>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
        <p:nvSpPr>
          <p:cNvPr id="8" name="PHBern bottom rule"/>
          <p:cNvSpPr/>
          <p:nvPr/>
        </p:nvSpPr>
        <p:spPr>
          <a:xfrm>
            <a:off x="422031" y="4804000"/>
            <a:ext cx="8299938" cy="0"/>
          </a:xfrm>
          <a:prstGeom prst="rect">
            <a:avLst/>
          </a:prstGeom>
          <a:noFill/>
          <a:ln w="9525">
            <a:solidFill>
              <a:srgbClr val="D0D0D0"/>
            </a:solidFill>
          </a:ln>
        </p:spPr>
      </p:sp>
      <p:sp>
        <p:nvSpPr>
          <p:cNvPr id="9"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nchor="b"/>
          <a:lstStyle>
            <a:lvl1pPr algn="l">
              <a:defRPr sz="1500" b="1"/>
            </a:lvl1pPr>
          </a:lstStyle>
          <a:p>
            <a:r>
              <a:rPr lang="en-US" sz="2000" b="1">
                <a:solidFill>
                  <a:srgbClr val="000000"/>
                </a:solidFill>
                <a:latin typeface="Arial"/>
              </a:rPr>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
        <p:nvSpPr>
          <p:cNvPr id="8" name="PHBern bottom rule"/>
          <p:cNvSpPr/>
          <p:nvPr/>
        </p:nvSpPr>
        <p:spPr>
          <a:xfrm>
            <a:off x="422031" y="4804000"/>
            <a:ext cx="8299938" cy="0"/>
          </a:xfrm>
          <a:prstGeom prst="rect">
            <a:avLst/>
          </a:prstGeom>
          <a:noFill/>
          <a:ln w="9525">
            <a:solidFill>
              <a:srgbClr val="D0D0D0"/>
            </a:solidFill>
          </a:ln>
        </p:spPr>
      </p:sp>
      <p:sp>
        <p:nvSpPr>
          <p:cNvPr id="9"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r>
              <a:rPr lang="en-US" sz="2000" b="1">
                <a:solidFill>
                  <a:srgbClr val="000000"/>
                </a:solidFill>
                <a:latin typeface="Arial"/>
              </a:rPr>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
        <p:nvSpPr>
          <p:cNvPr id="7" name="PHBern bottom rule"/>
          <p:cNvSpPr/>
          <p:nvPr/>
        </p:nvSpPr>
        <p:spPr>
          <a:xfrm>
            <a:off x="422031" y="4804000"/>
            <a:ext cx="8299938" cy="0"/>
          </a:xfrm>
          <a:prstGeom prst="rect">
            <a:avLst/>
          </a:prstGeom>
          <a:noFill/>
          <a:ln w="9525">
            <a:solidFill>
              <a:srgbClr val="D0D0D0"/>
            </a:solidFill>
          </a:ln>
        </p:spPr>
      </p:sp>
      <p:sp>
        <p:nvSpPr>
          <p:cNvPr id="8"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22031" y="376557"/>
            <a:ext cx="8299938" cy="294959"/>
          </a:xfrm>
        </p:spPr>
        <p:txBody>
          <a:bodyPr vert="eaVert"/>
          <a:lstStyle/>
          <a:p>
            <a:r>
              <a:rPr lang="en-US" sz="2000" b="1">
                <a:solidFill>
                  <a:srgbClr val="000000"/>
                </a:solidFill>
                <a:latin typeface="Arial"/>
              </a:rPr>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
        <p:nvSpPr>
          <p:cNvPr id="7" name="PHBern bottom rule"/>
          <p:cNvSpPr/>
          <p:nvPr/>
        </p:nvSpPr>
        <p:spPr>
          <a:xfrm>
            <a:off x="422031" y="4804000"/>
            <a:ext cx="8299938" cy="0"/>
          </a:xfrm>
          <a:prstGeom prst="rect">
            <a:avLst/>
          </a:prstGeom>
          <a:noFill/>
          <a:ln w="9525">
            <a:solidFill>
              <a:srgbClr val="D0D0D0"/>
            </a:solidFill>
          </a:ln>
        </p:spPr>
      </p:sp>
      <p:sp>
        <p:nvSpPr>
          <p:cNvPr id="8" name="PHBern footer"/>
          <p:cNvSpPr txBox="1"/>
          <p:nvPr/>
        </p:nvSpPr>
        <p:spPr>
          <a:xfrm>
            <a:off x="7840000" y="4840000"/>
            <a:ext cx="700000" cy="200000"/>
          </a:xfrm>
          <a:prstGeom prst="rect">
            <a:avLst/>
          </a:prstGeom>
          <a:noFill/>
        </p:spPr>
        <p:txBody>
          <a:bodyPr lIns="0" rIns="0" tIns="0" bIns="0"/>
          <a:lstStyle/>
          <a:p>
            <a:pPr algn="r"/>
            <a:r>
              <a:rPr lang="de-CH" sz="1300" b="0">
                <a:solidFill>
                  <a:srgbClr val="AD0101"/>
                </a:solidFill>
                <a:latin typeface="Arial"/>
              </a:rPr>
              <a:t>PHBern</a:t>
            </a:r>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xml" /><Relationship Id="rId3" Type="http://schemas.openxmlformats.org/officeDocument/2006/relationships/image" Target="../media/image1.svg"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image2.png" /></Relationships>
</file>

<file path=ppt/slides/_rels/slide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3.xml" /><Relationship Id="rId3" Type="http://schemas.openxmlformats.org/officeDocument/2006/relationships/image" Target="../media/image3.svg" /></Relationships>
</file>

<file path=ppt/slides/_rels/slide6.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4.jpg" /></Relationships>
</file>

<file path=ppt/slides/_rels/slide10.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5.jpg"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image6.png"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 Id="rId3" Type="http://schemas.openxmlformats.org/officeDocument/2006/relationships/image" Target="../media/image7.png"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oi.org/10.1080/00461520.2014.965823" TargetMode="External" /><Relationship Id="rId3" Type="http://schemas.openxmlformats.org/officeDocument/2006/relationships/hyperlink" Target="https://medium.com/@romanrackwitz/gamification-im-kontext-der-selbstmotivation-7ccd6c91a179" TargetMode="External" /><Relationship Id="rId4" Type="http://schemas.openxmlformats.org/officeDocument/2006/relationships/hyperlink" Target="https://doi.org/10.1037/0003-066X.55.1.68" TargetMode="External" /><Relationship Id="rId5" Type="http://schemas.openxmlformats.org/officeDocument/2006/relationships/hyperlink" Target="https://time.com/7319847/7319847/"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1" y="1601625"/>
            <a:ext cx="7848600" cy="1402174"/>
          </a:xfrm>
        </p:spPr>
        <p:txBody>
          <a:bodyPr/>
          <a:lstStyle/>
          <a:p>
            <a:pPr lvl="0" indent="0" marL="0">
              <a:buNone/>
            </a:pPr>
            <a:r>
              <a:rPr/>
              <a:t>PPD1</a:t>
            </a:r>
          </a:p>
        </p:txBody>
      </p:sp>
      <p:sp>
        <p:nvSpPr>
          <p:cNvPr id="3" name="Subtitle 2"/>
          <p:cNvSpPr>
            <a:spLocks noGrp="1"/>
          </p:cNvSpPr>
          <p:nvPr>
            <p:ph idx="1" type="subTitle"/>
          </p:nvPr>
        </p:nvSpPr>
        <p:spPr>
          <a:xfrm>
            <a:off x="422030" y="3041786"/>
            <a:ext cx="7848599" cy="394059"/>
          </a:xfrm>
        </p:spPr>
        <p:txBody>
          <a:bodyPr/>
          <a:lstStyle/>
          <a:p>
            <a:pPr lvl="0" indent="0" marL="0">
              <a:buNone/>
            </a:pPr>
            <a:r>
              <a:rPr/>
              <a:t>Teil 3 - Lernen begleiten</a:t>
            </a:r>
            <a:br/>
            <a:br/>
            <a:r>
              <a:rPr/>
              <a:t>Richard Conrardy, Dozent Digitalität</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Medientheorien</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Uebung</a:t>
            </a:r>
          </a:p>
        </p:txBody>
      </p:sp>
      <p:sp>
        <p:nvSpPr>
          <p:cNvPr id="3" name="Content Placeholder 2"/>
          <p:cNvSpPr>
            <a:spLocks noGrp="1"/>
          </p:cNvSpPr>
          <p:nvPr>
            <p:ph idx="1" sz="half"/>
          </p:nvPr>
        </p:nvSpPr>
        <p:spPr/>
        <p:txBody>
          <a:bodyPr/>
          <a:lstStyle/>
          <a:p>
            <a:pPr lvl="0"/>
            <a:r>
              <a:rPr/>
              <a:t>Vergleicht eure Mindmaps zu Medientheorien aus dem Vorbereitungsauftrag.</a:t>
            </a:r>
          </a:p>
          <a:p>
            <a:pPr lvl="0"/>
            <a:r>
              <a:rPr/>
              <a:t>Diskutiert auffallende Abweichungen.</a:t>
            </a:r>
          </a:p>
          <a:p>
            <a:pPr lvl="0"/>
            <a:r>
              <a:rPr/>
              <a:t>Haletet Fragen auf Padlet fest.</a:t>
            </a:r>
          </a:p>
        </p:txBody>
      </p:sp>
      <p:pic>
        <p:nvPicPr>
          <p:cNvPr descr="../_extensions/PHBern-RConrardy/phbern/assets/soco-st/493580_two-people-having-a-conversation.svg" id="0" name="Picture 1"/>
          <p:cNvPicPr>
            <a:picLocks noGrp="1" noChangeAspect="1"/>
          </p:cNvPicPr>
          <p:nvPr/>
        </p:nvPicPr>
        <p:blipFill>
          <a:blip r:embed="rId3"/>
          <a:stretch>
            <a:fillRect/>
          </a:stretch>
        </p:blipFill>
        <p:spPr bwMode="auto">
          <a:xfrm>
            <a:off x="4876800" y="850900"/>
            <a:ext cx="3670300" cy="3670300"/>
          </a:xfrm>
          <a:prstGeom prst="rect">
            <a:avLst/>
          </a:prstGeom>
          <a:noFill/>
          <a:ln w="9525">
            <a:noFill/>
            <a:headEnd/>
            <a:tailEnd/>
          </a:ln>
        </p:spPr>
      </p:pic>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ages/chi-activity.png" id="0" name="Picture 1"/>
          <p:cNvPicPr>
            <a:picLocks noGrp="1" noChangeAspect="1"/>
          </p:cNvPicPr>
          <p:nvPr/>
        </p:nvPicPr>
        <p:blipFill>
          <a:blip r:embed="rId3"/>
          <a:stretch>
            <a:fillRect/>
          </a:stretch>
        </p:blipFill>
        <p:spPr bwMode="auto">
          <a:xfrm>
            <a:off x="419100" y="1003300"/>
            <a:ext cx="8293100" cy="2844800"/>
          </a:xfrm>
          <a:prstGeom prst="rect">
            <a:avLst/>
          </a:prstGeom>
          <a:noFill/>
          <a:ln w="9525">
            <a:noFill/>
            <a:headEnd/>
            <a:tailEnd/>
          </a:ln>
        </p:spPr>
      </p:pic>
      <p:sp>
        <p:nvSpPr>
          <p:cNvPr id="1" name="TextBox 3"/>
          <p:cNvSpPr txBox="1"/>
          <p:nvPr>
            <p:ph idx="1"/>
          </p:nvPr>
        </p:nvSpPr>
        <p:spPr>
          <a:xfrm>
            <a:off x="419100" y="4013200"/>
            <a:ext cx="8293100" cy="508000"/>
          </a:xfrm>
          <a:prstGeom prst="rect">
            <a:avLst/>
          </a:prstGeom>
          <a:noFill/>
        </p:spPr>
        <p:txBody>
          <a:bodyPr/>
          <a:lstStyle/>
          <a:p>
            <a:pPr lvl="0" indent="0" marL="0" algn="ctr">
              <a:buNone/>
            </a:pPr>
            <a:r>
              <a:rPr/>
              <a:t>Abbildung 1: Chi und Wylie (2014)</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Gute digitale Medienarbeit beginnt bei…</a:t>
            </a:r>
          </a:p>
        </p:txBody>
      </p:sp>
      <p:sp>
        <p:nvSpPr>
          <p:cNvPr id="3" name="Content Placeholder 2"/>
          <p:cNvSpPr>
            <a:spLocks noGrp="1"/>
          </p:cNvSpPr>
          <p:nvPr>
            <p:ph idx="1" sz="half"/>
          </p:nvPr>
        </p:nvSpPr>
        <p:spPr/>
        <p:txBody>
          <a:bodyPr/>
          <a:lstStyle/>
          <a:p>
            <a:pPr lvl="0"/>
            <a:r>
              <a:rPr b="1"/>
              <a:t>Aktivitätsstufe</a:t>
            </a:r>
          </a:p>
          <a:p>
            <a:pPr lvl="0"/>
            <a:r>
              <a:rPr b="1"/>
              <a:t>Tool</a:t>
            </a:r>
          </a:p>
          <a:p>
            <a:pPr lvl="0"/>
            <a:r>
              <a:rPr b="1"/>
              <a:t>Lehrmittel</a:t>
            </a:r>
          </a:p>
          <a:p>
            <a:pPr lvl="0"/>
            <a:r>
              <a:rPr b="1"/>
              <a:t>Lernziel und Taxonomie</a:t>
            </a:r>
          </a:p>
          <a:p>
            <a:pPr lvl="0"/>
            <a:r>
              <a:rPr b="1"/>
              <a:t>Motivationsaufbau</a:t>
            </a:r>
          </a:p>
        </p:txBody>
      </p:sp>
      <p:pic>
        <p:nvPicPr>
          <p:cNvPr descr="../_extensions/PHBern-RConrardy/phbern/assets/soco-st/493013_reservation-system.svg" id="0" name="Picture 1"/>
          <p:cNvPicPr>
            <a:picLocks noGrp="1" noChangeAspect="1"/>
          </p:cNvPicPr>
          <p:nvPr/>
        </p:nvPicPr>
        <p:blipFill>
          <a:blip r:embed="rId3"/>
          <a:stretch>
            <a:fillRect/>
          </a:stretch>
        </p:blipFill>
        <p:spPr bwMode="auto">
          <a:xfrm>
            <a:off x="4876800" y="850900"/>
            <a:ext cx="3670300" cy="3670300"/>
          </a:xfrm>
          <a:prstGeom prst="rect">
            <a:avLst/>
          </a:prstGeom>
          <a:noFill/>
          <a:ln w="9525">
            <a:noFill/>
            <a:headEnd/>
            <a:tailEnd/>
          </a:ln>
        </p:spPr>
      </p:pic>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Auftrag</a:t>
            </a:r>
          </a:p>
        </p:txBody>
      </p:sp>
      <p:sp>
        <p:nvSpPr>
          <p:cNvPr id="3" name="Content Placeholder 2"/>
          <p:cNvSpPr>
            <a:spLocks noGrp="1"/>
          </p:cNvSpPr>
          <p:nvPr>
            <p:ph idx="1" sz="half"/>
          </p:nvPr>
        </p:nvSpPr>
        <p:spPr/>
        <p:txBody>
          <a:bodyPr/>
          <a:lstStyle/>
          <a:p>
            <a:pPr lvl="0" indent="0" marL="0">
              <a:buNone/>
            </a:pPr>
            <a:r>
              <a:rPr b="1"/>
              <a:t>Wie sieht ein vernünftiger digitaler Medieneinsatz auf hoher D-Bloom, SAMR oder ICAP Stufe aus?</a:t>
            </a:r>
          </a:p>
          <a:p>
            <a:pPr lvl="0" indent="-342900" marL="342900">
              <a:buAutoNum type="arabicPeriod"/>
            </a:pPr>
            <a:r>
              <a:rPr/>
              <a:t>Bilden Sie 3er-Gruppen.</a:t>
            </a:r>
          </a:p>
          <a:p>
            <a:pPr lvl="0" indent="-342900" marL="342900">
              <a:buAutoNum type="arabicPeriod"/>
            </a:pPr>
            <a:r>
              <a:rPr/>
              <a:t>Entwickeln Sie eine Unterrichtsidee aus einem Ihrer Fächer.</a:t>
            </a:r>
          </a:p>
          <a:p>
            <a:pPr lvl="0" indent="-342900" marL="342900">
              <a:buAutoNum type="arabicPeriod"/>
            </a:pPr>
            <a:r>
              <a:rPr/>
              <a:t>Begründen Sie die hohe Stufe mit D-Bloom, SAMR oder ICAP.</a:t>
            </a:r>
          </a:p>
        </p:txBody>
      </p:sp>
      <p:sp>
        <p:nvSpPr>
          <p:cNvPr id="4" name="Content Placeholder 3"/>
          <p:cNvSpPr>
            <a:spLocks noGrp="1"/>
          </p:cNvSpPr>
          <p:nvPr>
            <p:ph idx="2" sz="half"/>
          </p:nvPr>
        </p:nvSpPr>
        <p:spPr/>
        <p:txBody>
          <a:bodyPr/>
          <a:lstStyle/>
          <a:p>
            <a:pPr lvl="0" indent="0" marL="0">
              <a:buNone/>
            </a:pPr>
            <a:r>
              <a:rPr b="1"/>
              <a:t>Beispiel</a:t>
            </a:r>
          </a:p>
          <a:p>
            <a:pPr lvl="0" indent="0" marL="0">
              <a:buNone/>
            </a:pPr>
            <a:r>
              <a:rPr/>
              <a:t>Französisch: aktiver Sprachgebrauch</a:t>
            </a:r>
          </a:p>
          <a:p>
            <a:pPr lvl="0" indent="0" marL="0">
              <a:buNone/>
            </a:pPr>
            <a:r>
              <a:rPr/>
              <a:t>Vorbereiten und Durchführen einer Videokonferenz mit einer Klasse aus der Romandie.</a:t>
            </a:r>
          </a:p>
          <a:p>
            <a:pPr lvl="0" indent="0" marL="0">
              <a:buNone/>
            </a:pPr>
            <a:r>
              <a:rPr/>
              <a:t>Hohe SAMR-Stufe, weil …</a:t>
            </a:r>
          </a:p>
          <a:p>
            <a:pPr lvl="0" indent="0" marL="0">
              <a:buNone/>
            </a:pPr>
            <a:r>
              <a:rPr/>
              <a:t>⏳ 10 Min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Motivation und Gamification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Gamification ist nicht immer Motivation</a:t>
            </a:r>
          </a:p>
        </p:txBody>
      </p:sp>
      <p:pic>
        <p:nvPicPr>
          <p:cNvPr descr="images/rackwitz.jpg" id="0" name="Picture 1"/>
          <p:cNvPicPr>
            <a:picLocks noGrp="1" noChangeAspect="1"/>
          </p:cNvPicPr>
          <p:nvPr/>
        </p:nvPicPr>
        <p:blipFill>
          <a:blip r:embed="rId3"/>
          <a:stretch>
            <a:fillRect/>
          </a:stretch>
        </p:blipFill>
        <p:spPr bwMode="auto">
          <a:xfrm>
            <a:off x="3251200" y="850900"/>
            <a:ext cx="2641600" cy="3162300"/>
          </a:xfrm>
          <a:prstGeom prst="rect">
            <a:avLst/>
          </a:prstGeom>
          <a:noFill/>
          <a:ln w="9525">
            <a:noFill/>
            <a:headEnd/>
            <a:tailEnd/>
          </a:ln>
        </p:spPr>
      </p:pic>
      <p:sp>
        <p:nvSpPr>
          <p:cNvPr id="1" name="TextBox 3"/>
          <p:cNvSpPr txBox="1"/>
          <p:nvPr>
            <p:ph idx="1"/>
          </p:nvPr>
        </p:nvSpPr>
        <p:spPr>
          <a:xfrm>
            <a:off x="419100" y="4013200"/>
            <a:ext cx="8293100" cy="508000"/>
          </a:xfrm>
          <a:prstGeom prst="rect">
            <a:avLst/>
          </a:prstGeom>
          <a:noFill/>
        </p:spPr>
        <p:txBody>
          <a:bodyPr/>
          <a:lstStyle/>
          <a:p>
            <a:pPr lvl="0" indent="0" marL="0" algn="ctr">
              <a:buNone/>
            </a:pPr>
            <a:r>
              <a:rPr/>
              <a:t>Abbildung 2: Rackwitz (2015)</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sz="half"/>
          </p:nvPr>
        </p:nvSpPr>
        <p:spPr/>
        <p:txBody>
          <a:bodyPr/>
          <a:lstStyle/>
          <a:p>
            <a:pPr lvl="0" indent="0" marL="0">
              <a:buNone/>
            </a:pPr>
            <a:r>
              <a:rPr/>
              <a:t>Shuster (2025)</a:t>
            </a:r>
          </a:p>
          <a:p>
            <a:pPr lvl="0" indent="0" marL="0">
              <a:buNone/>
            </a:pPr>
            <a:r>
              <a:rPr/>
              <a:t>Shuster (2025)</a:t>
            </a:r>
          </a:p>
        </p:txBody>
      </p:sp>
      <p:pic>
        <p:nvPicPr>
          <p:cNvPr descr="images/federov-cc-by-4.0-mil.gov.ua.jpg" id="0" name="Picture 1"/>
          <p:cNvPicPr>
            <a:picLocks noGrp="1" noChangeAspect="1"/>
          </p:cNvPicPr>
          <p:nvPr/>
        </p:nvPicPr>
        <p:blipFill>
          <a:blip r:embed="rId2"/>
          <a:stretch>
            <a:fillRect/>
          </a:stretch>
        </p:blipFill>
        <p:spPr bwMode="auto">
          <a:xfrm>
            <a:off x="4876800" y="850900"/>
            <a:ext cx="3670300" cy="3670300"/>
          </a:xfrm>
          <a:prstGeom prst="rect">
            <a:avLst/>
          </a:prstGeom>
          <a:noFill/>
          <a:ln w="9525">
            <a:noFill/>
            <a:headEnd/>
            <a:tailEnd/>
          </a:ln>
        </p:spPr>
      </p:pic>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“In a war of technologies, nothing is more valuable than a clear understanding of what gear is going to get you the best results. Now we see it in real time—what’s working, what’s not”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ages/ryan-deci.png" id="0" name="Picture 1"/>
          <p:cNvPicPr>
            <a:picLocks noGrp="1" noChangeAspect="1"/>
          </p:cNvPicPr>
          <p:nvPr/>
        </p:nvPicPr>
        <p:blipFill>
          <a:blip r:embed="rId3"/>
          <a:stretch>
            <a:fillRect/>
          </a:stretch>
        </p:blipFill>
        <p:spPr bwMode="auto">
          <a:xfrm>
            <a:off x="1574800" y="850900"/>
            <a:ext cx="5994400" cy="3162300"/>
          </a:xfrm>
          <a:prstGeom prst="rect">
            <a:avLst/>
          </a:prstGeom>
          <a:noFill/>
          <a:ln w="9525">
            <a:noFill/>
            <a:headEnd/>
            <a:tailEnd/>
          </a:ln>
        </p:spPr>
      </p:pic>
      <p:sp>
        <p:nvSpPr>
          <p:cNvPr id="1" name="TextBox 3"/>
          <p:cNvSpPr txBox="1"/>
          <p:nvPr>
            <p:ph idx="1"/>
          </p:nvPr>
        </p:nvSpPr>
        <p:spPr>
          <a:xfrm>
            <a:off x="419100" y="4013200"/>
            <a:ext cx="8293100" cy="508000"/>
          </a:xfrm>
          <a:prstGeom prst="rect">
            <a:avLst/>
          </a:prstGeom>
          <a:noFill/>
        </p:spPr>
        <p:txBody>
          <a:bodyPr/>
          <a:lstStyle/>
          <a:p>
            <a:pPr lvl="0" indent="0" marL="0" algn="ctr">
              <a:buNone/>
            </a:pPr>
            <a:r>
              <a:rPr/>
              <a:t>Abbildung 3: Ryan und Deci (2000)</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descr="images/bloom.png" id="0" name="Picture 1"/>
          <p:cNvPicPr>
            <a:picLocks noGrp="1" noChangeAspect="1"/>
          </p:cNvPicPr>
          <p:nvPr/>
        </p:nvPicPr>
        <p:blipFill>
          <a:blip r:embed="rId3"/>
          <a:stretch>
            <a:fillRect/>
          </a:stretch>
        </p:blipFill>
        <p:spPr bwMode="auto">
          <a:xfrm>
            <a:off x="1905000" y="850900"/>
            <a:ext cx="5321300" cy="3162300"/>
          </a:xfrm>
          <a:prstGeom prst="rect">
            <a:avLst/>
          </a:prstGeom>
          <a:noFill/>
          <a:ln w="9525">
            <a:noFill/>
            <a:headEnd/>
            <a:tailEnd/>
          </a:ln>
        </p:spPr>
      </p:pic>
      <p:sp>
        <p:nvSpPr>
          <p:cNvPr id="1" name="TextBox 3"/>
          <p:cNvSpPr txBox="1"/>
          <p:nvPr>
            <p:ph idx="1"/>
          </p:nvPr>
        </p:nvSpPr>
        <p:spPr>
          <a:xfrm>
            <a:off x="419100" y="4013200"/>
            <a:ext cx="8293100" cy="508000"/>
          </a:xfrm>
          <a:prstGeom prst="rect">
            <a:avLst/>
          </a:prstGeom>
          <a:noFill/>
        </p:spPr>
        <p:txBody>
          <a:bodyPr/>
          <a:lstStyle/>
          <a:p>
            <a:pPr lvl="0" indent="0" marL="0" algn="ctr">
              <a:buNone/>
            </a:pPr>
            <a:r>
              <a:rPr/>
              <a:t>Bloom u. a. (1956)</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376557"/>
            <a:ext cx="8299938" cy="294959"/>
          </a:xfrm>
        </p:spPr>
        <p:txBody>
          <a:bodyPr/>
          <a:lstStyle/>
          <a:p>
            <a:pPr lvl="0" indent="0" marL="0">
              <a:buNone/>
            </a:pPr>
            <a:r>
              <a:rPr/>
              <a:t>Übung</a:t>
            </a:r>
          </a:p>
        </p:txBody>
      </p:sp>
      <p:sp>
        <p:nvSpPr>
          <p:cNvPr id="3" name="Content Placeholder 2"/>
          <p:cNvSpPr>
            <a:spLocks noGrp="1"/>
          </p:cNvSpPr>
          <p:nvPr>
            <p:ph idx="1"/>
          </p:nvPr>
        </p:nvSpPr>
        <p:spPr/>
        <p:txBody>
          <a:bodyPr/>
          <a:lstStyle/>
          <a:p>
            <a:pPr lvl="0" indent="0" marL="0">
              <a:buNone/>
            </a:pPr>
            <a:r>
              <a:rPr b="1"/>
              <a:t>Wie können wir Unterricht mit digitalen Medien gewinnbringend begleiten und fördern?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sz="half"/>
          </p:nvPr>
        </p:nvSpPr>
        <p:spPr/>
        <p:txBody>
          <a:bodyPr/>
          <a:lstStyle/>
          <a:p>
            <a:pPr lvl="0" indent="-342900" marL="342900">
              <a:buAutoNum type="arabicPeriod"/>
            </a:pPr>
            <a:r>
              <a:rPr/>
              <a:t>Arbeiten Sie zu dritt.</a:t>
            </a:r>
          </a:p>
          <a:p>
            <a:pPr lvl="0" indent="-342900" marL="342900">
              <a:buAutoNum type="arabicPeriod"/>
            </a:pPr>
            <a:r>
              <a:rPr/>
              <a:t>Wählen Sie einen Ansatz im Bereich Gamification, Motivationsförderung oder Learning-Analytics.</a:t>
            </a:r>
          </a:p>
          <a:p>
            <a:pPr lvl="0" indent="-342900" marL="342900">
              <a:buAutoNum type="arabicPeriod"/>
            </a:pPr>
            <a:r>
              <a:rPr/>
              <a:t>Erstellen Sie einen groben Unterrichtsablauf der zeigt wie ihr Ansatz sie unterstützt.</a:t>
            </a:r>
          </a:p>
        </p:txBody>
      </p:sp>
      <p:sp>
        <p:nvSpPr>
          <p:cNvPr id="4" name="Content Placeholder 3"/>
          <p:cNvSpPr>
            <a:spLocks noGrp="1"/>
          </p:cNvSpPr>
          <p:nvPr>
            <p:ph idx="2" sz="half"/>
          </p:nvPr>
        </p:nvSpPr>
        <p:spPr/>
        <p:txBody>
          <a:bodyPr/>
          <a:lstStyle/>
          <a:p>
            <a:pPr lvl="0" indent="0" marL="0">
              <a:buNone/>
            </a:pPr>
            <a:r>
              <a:rPr/>
              <a:t>Beschreiben Sie:</a:t>
            </a:r>
          </a:p>
          <a:p>
            <a:pPr lvl="0"/>
            <a:r>
              <a:rPr/>
              <a:t>Was machen die Schüler*innen?</a:t>
            </a:r>
          </a:p>
          <a:p>
            <a:pPr lvl="0"/>
            <a:r>
              <a:rPr/>
              <a:t>Was ist die Rolle der Lehrperson?</a:t>
            </a:r>
          </a:p>
          <a:p>
            <a:pPr lvl="0"/>
            <a:r>
              <a:rPr/>
              <a:t>Wie wird Lernen gefördert?</a:t>
            </a:r>
          </a:p>
          <a:p>
            <a:pPr lvl="0"/>
            <a:r>
              <a:rPr/>
              <a:t>Wie wird Lernen begleitet?</a:t>
            </a:r>
          </a:p>
          <a:p>
            <a:pPr lvl="0"/>
            <a:r>
              <a:rPr/>
              <a:t>Welche Herausforderungen entstehen?</a:t>
            </a:r>
          </a:p>
        </p:txBody>
      </p:sp>
    </p:spTree>
  </p:cSld>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sz="1400"/>
              <a:t>Bloom, Benjamin S., Max D. Engelhart, Edward J. Furst, Walker H. Hill, und David R. Krathwohl. 1956. </a:t>
            </a:r>
            <a:r>
              <a:rPr i="1" sz="1400"/>
              <a:t>Taxonomy of Educational Objectives</a:t>
            </a:r>
            <a:r>
              <a:rPr sz="1400"/>
              <a:t>. David McKay Company, Inc.</a:t>
            </a:r>
          </a:p>
          <a:p>
            <a:pPr lvl="0" indent="0" marL="0">
              <a:buNone/>
            </a:pPr>
            <a:r>
              <a:rPr sz="1400"/>
              <a:t>Chi, Michelene T. H., und Ruth Wylie. 2014. «The ICAP Framework: Linking Cognitive Engagement to Active Learning Outcomes». </a:t>
            </a:r>
            <a:r>
              <a:rPr i="1" sz="1400"/>
              <a:t>Educational Psychologist</a:t>
            </a:r>
            <a:r>
              <a:rPr sz="1400"/>
              <a:t> 49 (4): 219–43. </a:t>
            </a:r>
            <a:r>
              <a:rPr sz="1400">
                <a:hlinkClick r:id="rId2"/>
              </a:rPr>
              <a:t>https://doi.org/10.1080/00461520.2014.965823</a:t>
            </a:r>
            <a:r>
              <a:rPr sz="1400"/>
              <a:t>.</a:t>
            </a:r>
          </a:p>
          <a:p>
            <a:pPr lvl="0" indent="0" marL="0">
              <a:buNone/>
            </a:pPr>
            <a:r>
              <a:rPr sz="1400"/>
              <a:t>Deci, Edward L., und Richard M. Ryan, Hrsg. 2002. </a:t>
            </a:r>
            <a:r>
              <a:rPr i="1" sz="1400"/>
              <a:t>Handbook of Self-Determination Research</a:t>
            </a:r>
            <a:r>
              <a:rPr sz="1400"/>
              <a:t>. University of Rochester Press.</a:t>
            </a:r>
          </a:p>
          <a:p>
            <a:pPr lvl="0" indent="0" marL="0">
              <a:buNone/>
            </a:pPr>
            <a:r>
              <a:rPr sz="1400"/>
              <a:t>Rackwitz, Roman. 2015. «Gamification Im Kontext Der Selbstmotivation.» In </a:t>
            </a:r>
            <a:r>
              <a:rPr i="1" sz="1400"/>
              <a:t>Medium</a:t>
            </a:r>
            <a:r>
              <a:rPr sz="1400"/>
              <a:t>. </a:t>
            </a:r>
            <a:r>
              <a:rPr sz="1400">
                <a:hlinkClick r:id="rId3"/>
              </a:rPr>
              <a:t>https://medium.com/@romanrackwitz/gamification-im-kontext-der-selbstmotivation-7ccd6c91a179</a:t>
            </a:r>
            <a:r>
              <a:rPr sz="1400"/>
              <a:t>.</a:t>
            </a:r>
          </a:p>
          <a:p>
            <a:pPr lvl="0" indent="0" marL="0">
              <a:buNone/>
            </a:pPr>
            <a:r>
              <a:rPr sz="1400"/>
              <a:t>Ryan, Richard M., und Edward L. Deci. 2000. «Self-Determination Theory and the Facilitation of Intrinsic Motivation, Social Development, and Well-Being.» </a:t>
            </a:r>
            <a:r>
              <a:rPr i="1" sz="1400"/>
              <a:t>American Psychologist</a:t>
            </a:r>
            <a:r>
              <a:rPr sz="1400"/>
              <a:t> 55 (1): 68–78. </a:t>
            </a:r>
            <a:r>
              <a:rPr sz="1400">
                <a:hlinkClick r:id="rId4"/>
              </a:rPr>
              <a:t>https://doi.org/10.1037/0003-066X.55.1.68</a:t>
            </a:r>
            <a:r>
              <a:rPr sz="1400"/>
              <a:t>.</a:t>
            </a:r>
          </a:p>
          <a:p>
            <a:pPr lvl="0" indent="0" marL="0">
              <a:buNone/>
            </a:pPr>
            <a:r>
              <a:rPr sz="1400"/>
              <a:t>Shuster, Simon. 2025. «How Ukraine Gamified Drone Warfare». World in </a:t>
            </a:r>
            <a:r>
              <a:rPr i="1" sz="1400"/>
              <a:t>TIME</a:t>
            </a:r>
            <a:r>
              <a:rPr sz="1400"/>
              <a:t>. </a:t>
            </a:r>
            <a:r>
              <a:rPr sz="1400">
                <a:hlinkClick r:id="rId5"/>
              </a:rPr>
              <a:t>https://time.com/7319847/7319847/</a:t>
            </a:r>
            <a:r>
              <a:rPr sz="1400"/>
              <a: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PPD1</dc:title>
  <dc:creator>Richard Conrardy, Dozent Digitalität</dc:creator>
  <cp:keywords/>
  <dc:description>PPD 1 Thema 3 Slides</dc:description>
  <dcterms:created xsi:type="dcterms:W3CDTF">2026-10-21T16:55:23Z</dcterms:created>
  <dcterms:modified xsi:type="dcterms:W3CDTF">2026-10-21T16:55:23Z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ibliography">
    <vt:lpwstr/>
  </property>
  <property fmtid="{D5CDD505-2E9C-101B-9397-08002B2CF9AE}" pid="5" name="by-author">
    <vt:lpwstr/>
  </property>
  <property fmtid="{D5CDD505-2E9C-101B-9397-08002B2CF9AE}" pid="6" name="header-includes">
    <vt:lpwstr/>
  </property>
  <property fmtid="{D5CDD505-2E9C-101B-9397-08002B2CF9AE}" pid="7" name="include-after">
    <vt:lpwstr/>
  </property>
  <property fmtid="{D5CDD505-2E9C-101B-9397-08002B2CF9AE}" pid="8" name="include-before">
    <vt:lpwstr/>
  </property>
  <property fmtid="{D5CDD505-2E9C-101B-9397-08002B2CF9AE}" pid="9" name="institut">
    <vt:lpwstr>Sekundarstufe II</vt:lpwstr>
  </property>
  <property fmtid="{D5CDD505-2E9C-101B-9397-08002B2CF9AE}" pid="10" name="labels">
    <vt:lpwstr/>
  </property>
  <property fmtid="{D5CDD505-2E9C-101B-9397-08002B2CF9AE}" pid="11" name="revealjs-plugins">
    <vt:lpwstr/>
  </property>
  <property fmtid="{D5CDD505-2E9C-101B-9397-08002B2CF9AE}" pid="12" name="subtitle">
    <vt:lpwstr>Teil 3 - Lernen begleiten</vt:lpwstr>
  </property>
  <property fmtid="{D5CDD505-2E9C-101B-9397-08002B2CF9AE}" pid="13" name="toc-title">
    <vt:lpwstr>Inhaltsverzeichnis</vt:lpwstr>
  </property>
</Properties>
</file>